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</p:sldIdLst>
  <p:sldSz cy="5143500" cx="9144000"/>
  <p:notesSz cx="6858000" cy="9144000"/>
  <p:embeddedFontLst>
    <p:embeddedFont>
      <p:font typeface="Proxima Nova"/>
      <p:regular r:id="rId30"/>
      <p:bold r:id="rId31"/>
      <p:italic r:id="rId32"/>
      <p:boldItalic r:id="rId33"/>
    </p:embeddedFont>
    <p:embeddedFont>
      <p:font typeface="Lato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ProximaNova-bold.fntdata"/><Relationship Id="rId30" Type="http://schemas.openxmlformats.org/officeDocument/2006/relationships/font" Target="fonts/ProximaNova-regular.fntdata"/><Relationship Id="rId11" Type="http://schemas.openxmlformats.org/officeDocument/2006/relationships/slide" Target="slides/slide7.xml"/><Relationship Id="rId33" Type="http://schemas.openxmlformats.org/officeDocument/2006/relationships/font" Target="fonts/ProximaNova-boldItalic.fntdata"/><Relationship Id="rId10" Type="http://schemas.openxmlformats.org/officeDocument/2006/relationships/slide" Target="slides/slide6.xml"/><Relationship Id="rId32" Type="http://schemas.openxmlformats.org/officeDocument/2006/relationships/font" Target="fonts/ProximaNova-italic.fntdata"/><Relationship Id="rId13" Type="http://schemas.openxmlformats.org/officeDocument/2006/relationships/slide" Target="slides/slide9.xml"/><Relationship Id="rId35" Type="http://schemas.openxmlformats.org/officeDocument/2006/relationships/font" Target="fonts/Lato-bold.fntdata"/><Relationship Id="rId12" Type="http://schemas.openxmlformats.org/officeDocument/2006/relationships/slide" Target="slides/slide8.xml"/><Relationship Id="rId34" Type="http://schemas.openxmlformats.org/officeDocument/2006/relationships/font" Target="fonts/Lato-regular.fntdata"/><Relationship Id="rId15" Type="http://schemas.openxmlformats.org/officeDocument/2006/relationships/slide" Target="slides/slide11.xml"/><Relationship Id="rId37" Type="http://schemas.openxmlformats.org/officeDocument/2006/relationships/font" Target="fonts/Lato-boldItalic.fntdata"/><Relationship Id="rId14" Type="http://schemas.openxmlformats.org/officeDocument/2006/relationships/slide" Target="slides/slide10.xml"/><Relationship Id="rId36" Type="http://schemas.openxmlformats.org/officeDocument/2006/relationships/font" Target="fonts/Lato-italic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00.png>
</file>

<file path=ppt/media/image01.png>
</file>

<file path=ppt/media/image02.jpg>
</file>

<file path=ppt/media/image03.png>
</file>

<file path=ppt/media/image04.png>
</file>

<file path=ppt/media/image0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Shape 1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Shape 1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Shape 1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Shape 1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Shape 1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Shape 1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Shape 2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Shape 2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Shape 2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Shape 2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Shape 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Shape 23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Shape 2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Shape 2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Shape 2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Shape 2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Shape 2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Shape 2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Shape 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Shape 1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hape 10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" name="Shape 11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Shape 12"/>
          <p:cNvSpPr txBox="1"/>
          <p:nvPr>
            <p:ph idx="1" type="subTitle"/>
          </p:nvPr>
        </p:nvSpPr>
        <p:spPr>
          <a:xfrm>
            <a:off x="510450" y="3182312"/>
            <a:ext cx="8123100" cy="630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0" name="Shape 50"/>
          <p:cNvSpPr txBox="1"/>
          <p:nvPr>
            <p:ph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b="1" sz="14000"/>
            </a:lvl1pPr>
            <a:lvl2pPr lvl="1" algn="ctr">
              <a:spcBef>
                <a:spcPts val="0"/>
              </a:spcBef>
              <a:buSzPct val="100000"/>
              <a:defRPr b="1" sz="14000"/>
            </a:lvl2pPr>
            <a:lvl3pPr lvl="2" algn="ctr">
              <a:spcBef>
                <a:spcPts val="0"/>
              </a:spcBef>
              <a:buSzPct val="100000"/>
              <a:defRPr b="1" sz="14000"/>
            </a:lvl3pPr>
            <a:lvl4pPr lvl="3" algn="ctr">
              <a:spcBef>
                <a:spcPts val="0"/>
              </a:spcBef>
              <a:buSzPct val="100000"/>
              <a:defRPr b="1" sz="14000"/>
            </a:lvl4pPr>
            <a:lvl5pPr lvl="4" algn="ctr">
              <a:spcBef>
                <a:spcPts val="0"/>
              </a:spcBef>
              <a:buSzPct val="100000"/>
              <a:defRPr b="1" sz="14000"/>
            </a:lvl5pPr>
            <a:lvl6pPr lvl="5" algn="ctr">
              <a:spcBef>
                <a:spcPts val="0"/>
              </a:spcBef>
              <a:buSzPct val="100000"/>
              <a:defRPr b="1" sz="14000"/>
            </a:lvl6pPr>
            <a:lvl7pPr lvl="6" algn="ctr">
              <a:spcBef>
                <a:spcPts val="0"/>
              </a:spcBef>
              <a:buSzPct val="100000"/>
              <a:defRPr b="1" sz="14000"/>
            </a:lvl7pPr>
            <a:lvl8pPr lvl="7" algn="ctr">
              <a:spcBef>
                <a:spcPts val="0"/>
              </a:spcBef>
              <a:buSzPct val="100000"/>
              <a:defRPr b="1" sz="14000"/>
            </a:lvl8pPr>
            <a:lvl9pPr lvl="8" algn="ctr">
              <a:spcBef>
                <a:spcPts val="0"/>
              </a:spcBef>
              <a:buSzPct val="100000"/>
              <a:defRPr b="1" sz="14000"/>
            </a:lvl9pPr>
          </a:lstStyle>
          <a:p/>
        </p:txBody>
      </p:sp>
      <p:sp>
        <p:nvSpPr>
          <p:cNvPr id="51" name="Shape 5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52" name="Shape 5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hape 15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" name="Shape 16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" name="Shape 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1" name="Shape 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5" name="Shape 2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6" name="Shape 2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3" name="Shape 33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0" name="Shape 40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" name="Shape 41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42" name="Shape 42"/>
          <p:cNvSpPr txBox="1"/>
          <p:nvPr>
            <p:ph idx="1" type="subTitle"/>
          </p:nvPr>
        </p:nvSpPr>
        <p:spPr>
          <a:xfrm>
            <a:off x="265500" y="2769000"/>
            <a:ext cx="4045200" cy="1345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43" name="Shape 4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8789AD">
            <a:alpha val="88460"/>
          </a:srgbClr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ct val="100000"/>
              <a:buFont typeface="Proxima Nova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1.png"/><Relationship Id="rId4" Type="http://schemas.openxmlformats.org/officeDocument/2006/relationships/image" Target="../media/image0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0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02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0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dk1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ctrTitle"/>
          </p:nvPr>
        </p:nvSpPr>
        <p:spPr>
          <a:xfrm>
            <a:off x="391650" y="1257300"/>
            <a:ext cx="8360700" cy="15885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4500">
                <a:latin typeface="Lato"/>
                <a:ea typeface="Lato"/>
                <a:cs typeface="Lato"/>
                <a:sym typeface="Lato"/>
              </a:rPr>
              <a:t>Introduction to Apache Edgent</a:t>
            </a:r>
          </a:p>
        </p:txBody>
      </p:sp>
      <p:sp>
        <p:nvSpPr>
          <p:cNvPr id="60" name="Shape 60"/>
          <p:cNvSpPr txBox="1"/>
          <p:nvPr>
            <p:ph idx="1" type="subTitle"/>
          </p:nvPr>
        </p:nvSpPr>
        <p:spPr>
          <a:xfrm>
            <a:off x="510450" y="3182332"/>
            <a:ext cx="8123100" cy="10184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Ryan Brown</a:t>
            </a:r>
            <a:br>
              <a:rPr lang="en">
                <a:latin typeface="Lato"/>
                <a:ea typeface="Lato"/>
                <a:cs typeface="Lato"/>
                <a:sym typeface="Lato"/>
              </a:rPr>
            </a:br>
            <a:r>
              <a:rPr lang="en">
                <a:latin typeface="Lato"/>
                <a:ea typeface="Lato"/>
                <a:cs typeface="Lato"/>
                <a:sym typeface="Lato"/>
              </a:rPr>
              <a:t>IBM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1" name="Shape 61"/>
          <p:cNvSpPr/>
          <p:nvPr/>
        </p:nvSpPr>
        <p:spPr>
          <a:xfrm>
            <a:off x="6083950" y="369875"/>
            <a:ext cx="2782800" cy="1252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128px-IBM_logo.svg.png" id="62" name="Shape 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85474" y="4118053"/>
            <a:ext cx="1748074" cy="69647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pache_logo.png" id="63" name="Shape 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56225" y="358949"/>
            <a:ext cx="2596125" cy="1183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dk1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Full Topology</a:t>
            </a:r>
          </a:p>
        </p:txBody>
      </p:sp>
      <p:sp>
        <p:nvSpPr>
          <p:cNvPr id="128" name="Shape 128"/>
          <p:cNvSpPr/>
          <p:nvPr/>
        </p:nvSpPr>
        <p:spPr>
          <a:xfrm>
            <a:off x="464100" y="2121700"/>
            <a:ext cx="1097400" cy="9993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Sensor</a:t>
            </a:r>
          </a:p>
        </p:txBody>
      </p:sp>
      <p:sp>
        <p:nvSpPr>
          <p:cNvPr id="129" name="Shape 129"/>
          <p:cNvSpPr/>
          <p:nvPr/>
        </p:nvSpPr>
        <p:spPr>
          <a:xfrm>
            <a:off x="1878150" y="1398750"/>
            <a:ext cx="4614300" cy="24984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0" name="Shape 130"/>
          <p:cNvSpPr/>
          <p:nvPr/>
        </p:nvSpPr>
        <p:spPr>
          <a:xfrm>
            <a:off x="2272775" y="1758075"/>
            <a:ext cx="1165800" cy="410400"/>
          </a:xfrm>
          <a:prstGeom prst="rect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Temp</a:t>
            </a:r>
          </a:p>
        </p:txBody>
      </p:sp>
      <p:sp>
        <p:nvSpPr>
          <p:cNvPr id="131" name="Shape 131"/>
          <p:cNvSpPr/>
          <p:nvPr/>
        </p:nvSpPr>
        <p:spPr>
          <a:xfrm flipH="1">
            <a:off x="6809100" y="2977650"/>
            <a:ext cx="1870800" cy="486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Device Commands</a:t>
            </a:r>
          </a:p>
        </p:txBody>
      </p:sp>
      <p:sp>
        <p:nvSpPr>
          <p:cNvPr id="132" name="Shape 132"/>
          <p:cNvSpPr/>
          <p:nvPr/>
        </p:nvSpPr>
        <p:spPr>
          <a:xfrm>
            <a:off x="6809100" y="1987050"/>
            <a:ext cx="1870800" cy="486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Device Commands</a:t>
            </a:r>
          </a:p>
        </p:txBody>
      </p:sp>
      <p:sp>
        <p:nvSpPr>
          <p:cNvPr id="133" name="Shape 133"/>
          <p:cNvSpPr/>
          <p:nvPr/>
        </p:nvSpPr>
        <p:spPr>
          <a:xfrm>
            <a:off x="2272775" y="2447150"/>
            <a:ext cx="1165800" cy="410400"/>
          </a:xfrm>
          <a:prstGeom prst="rect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Proximity</a:t>
            </a:r>
          </a:p>
        </p:txBody>
      </p:sp>
      <p:sp>
        <p:nvSpPr>
          <p:cNvPr id="134" name="Shape 134"/>
          <p:cNvSpPr/>
          <p:nvPr/>
        </p:nvSpPr>
        <p:spPr>
          <a:xfrm>
            <a:off x="2272775" y="3136225"/>
            <a:ext cx="1165800" cy="410400"/>
          </a:xfrm>
          <a:prstGeom prst="rect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Wind</a:t>
            </a:r>
          </a:p>
        </p:txBody>
      </p:sp>
      <p:sp>
        <p:nvSpPr>
          <p:cNvPr id="135" name="Shape 135"/>
          <p:cNvSpPr/>
          <p:nvPr/>
        </p:nvSpPr>
        <p:spPr>
          <a:xfrm>
            <a:off x="5026875" y="3127575"/>
            <a:ext cx="1165800" cy="410400"/>
          </a:xfrm>
          <a:prstGeom prst="rect">
            <a:avLst/>
          </a:prstGeom>
          <a:solidFill>
            <a:srgbClr val="F1C23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System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"/>
              <a:t>Monitor</a:t>
            </a:r>
          </a:p>
        </p:txBody>
      </p:sp>
      <p:sp>
        <p:nvSpPr>
          <p:cNvPr id="136" name="Shape 136"/>
          <p:cNvSpPr/>
          <p:nvPr/>
        </p:nvSpPr>
        <p:spPr>
          <a:xfrm>
            <a:off x="3649825" y="3127575"/>
            <a:ext cx="1165800" cy="410400"/>
          </a:xfrm>
          <a:prstGeom prst="rect">
            <a:avLst/>
          </a:prstGeom>
          <a:solidFill>
            <a:srgbClr val="F1C23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System Control</a:t>
            </a:r>
          </a:p>
        </p:txBody>
      </p:sp>
      <p:sp>
        <p:nvSpPr>
          <p:cNvPr id="137" name="Shape 137"/>
          <p:cNvSpPr/>
          <p:nvPr/>
        </p:nvSpPr>
        <p:spPr>
          <a:xfrm>
            <a:off x="5044225" y="1758150"/>
            <a:ext cx="1165800" cy="410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Posit</a:t>
            </a:r>
            <a:r>
              <a:rPr lang="en"/>
              <a:t>i</a:t>
            </a:r>
            <a:r>
              <a:rPr lang="en"/>
              <a:t>onal</a:t>
            </a:r>
            <a:br>
              <a:rPr lang="en"/>
            </a:br>
            <a:r>
              <a:rPr lang="en"/>
              <a:t>Analytics</a:t>
            </a:r>
          </a:p>
        </p:txBody>
      </p:sp>
      <p:sp>
        <p:nvSpPr>
          <p:cNvPr id="138" name="Shape 138"/>
          <p:cNvSpPr/>
          <p:nvPr/>
        </p:nvSpPr>
        <p:spPr>
          <a:xfrm>
            <a:off x="5092175" y="2443875"/>
            <a:ext cx="1165800" cy="410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IoT</a:t>
            </a:r>
            <a:br>
              <a:rPr lang="en"/>
            </a:br>
            <a:r>
              <a:rPr lang="en"/>
              <a:t>Interface</a:t>
            </a:r>
          </a:p>
        </p:txBody>
      </p:sp>
      <p:sp>
        <p:nvSpPr>
          <p:cNvPr id="139" name="Shape 139"/>
          <p:cNvSpPr/>
          <p:nvPr/>
        </p:nvSpPr>
        <p:spPr>
          <a:xfrm>
            <a:off x="3644375" y="1758075"/>
            <a:ext cx="1165800" cy="410400"/>
          </a:xfrm>
          <a:prstGeom prst="rect">
            <a:avLst/>
          </a:prstGeom>
          <a:solidFill>
            <a:srgbClr val="F1C23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Temp Monitor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dk1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Full Topology</a:t>
            </a:r>
          </a:p>
        </p:txBody>
      </p:sp>
      <p:sp>
        <p:nvSpPr>
          <p:cNvPr id="145" name="Shape 145"/>
          <p:cNvSpPr/>
          <p:nvPr/>
        </p:nvSpPr>
        <p:spPr>
          <a:xfrm>
            <a:off x="464100" y="2121700"/>
            <a:ext cx="1097400" cy="9993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Sensor</a:t>
            </a:r>
          </a:p>
        </p:txBody>
      </p:sp>
      <p:sp>
        <p:nvSpPr>
          <p:cNvPr id="146" name="Shape 146"/>
          <p:cNvSpPr/>
          <p:nvPr/>
        </p:nvSpPr>
        <p:spPr>
          <a:xfrm>
            <a:off x="1878150" y="1398750"/>
            <a:ext cx="4614300" cy="24984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7" name="Shape 147"/>
          <p:cNvSpPr/>
          <p:nvPr/>
        </p:nvSpPr>
        <p:spPr>
          <a:xfrm>
            <a:off x="2272775" y="1758075"/>
            <a:ext cx="1165800" cy="410400"/>
          </a:xfrm>
          <a:prstGeom prst="rect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Temp</a:t>
            </a:r>
          </a:p>
        </p:txBody>
      </p:sp>
      <p:sp>
        <p:nvSpPr>
          <p:cNvPr id="148" name="Shape 148"/>
          <p:cNvSpPr/>
          <p:nvPr/>
        </p:nvSpPr>
        <p:spPr>
          <a:xfrm flipH="1">
            <a:off x="6809100" y="2977650"/>
            <a:ext cx="1870800" cy="486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Device Commands</a:t>
            </a:r>
          </a:p>
        </p:txBody>
      </p:sp>
      <p:sp>
        <p:nvSpPr>
          <p:cNvPr id="149" name="Shape 149"/>
          <p:cNvSpPr/>
          <p:nvPr/>
        </p:nvSpPr>
        <p:spPr>
          <a:xfrm>
            <a:off x="6809100" y="1987050"/>
            <a:ext cx="1870800" cy="486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Device Commands</a:t>
            </a:r>
          </a:p>
        </p:txBody>
      </p:sp>
      <p:sp>
        <p:nvSpPr>
          <p:cNvPr id="150" name="Shape 150"/>
          <p:cNvSpPr/>
          <p:nvPr/>
        </p:nvSpPr>
        <p:spPr>
          <a:xfrm>
            <a:off x="2272775" y="2447150"/>
            <a:ext cx="1165800" cy="410400"/>
          </a:xfrm>
          <a:prstGeom prst="rect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Proximity</a:t>
            </a:r>
          </a:p>
        </p:txBody>
      </p:sp>
      <p:sp>
        <p:nvSpPr>
          <p:cNvPr id="151" name="Shape 151"/>
          <p:cNvSpPr/>
          <p:nvPr/>
        </p:nvSpPr>
        <p:spPr>
          <a:xfrm>
            <a:off x="2272775" y="3136225"/>
            <a:ext cx="1165800" cy="410400"/>
          </a:xfrm>
          <a:prstGeom prst="rect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Wind</a:t>
            </a:r>
          </a:p>
        </p:txBody>
      </p:sp>
      <p:sp>
        <p:nvSpPr>
          <p:cNvPr id="152" name="Shape 152"/>
          <p:cNvSpPr/>
          <p:nvPr/>
        </p:nvSpPr>
        <p:spPr>
          <a:xfrm>
            <a:off x="5026875" y="3127575"/>
            <a:ext cx="1165800" cy="410400"/>
          </a:xfrm>
          <a:prstGeom prst="rect">
            <a:avLst/>
          </a:prstGeom>
          <a:solidFill>
            <a:srgbClr val="F1C23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System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"/>
              <a:t>Monitor</a:t>
            </a:r>
          </a:p>
        </p:txBody>
      </p:sp>
      <p:sp>
        <p:nvSpPr>
          <p:cNvPr id="153" name="Shape 153"/>
          <p:cNvSpPr/>
          <p:nvPr/>
        </p:nvSpPr>
        <p:spPr>
          <a:xfrm>
            <a:off x="3649825" y="3127575"/>
            <a:ext cx="1165800" cy="410400"/>
          </a:xfrm>
          <a:prstGeom prst="rect">
            <a:avLst/>
          </a:prstGeom>
          <a:solidFill>
            <a:srgbClr val="F1C23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System Control</a:t>
            </a:r>
          </a:p>
        </p:txBody>
      </p:sp>
      <p:sp>
        <p:nvSpPr>
          <p:cNvPr id="154" name="Shape 154"/>
          <p:cNvSpPr/>
          <p:nvPr/>
        </p:nvSpPr>
        <p:spPr>
          <a:xfrm>
            <a:off x="3672625" y="2443950"/>
            <a:ext cx="1165800" cy="410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Positional</a:t>
            </a:r>
            <a:br>
              <a:rPr lang="en"/>
            </a:br>
            <a:r>
              <a:rPr lang="en"/>
              <a:t>Analytics</a:t>
            </a:r>
          </a:p>
        </p:txBody>
      </p:sp>
      <p:sp>
        <p:nvSpPr>
          <p:cNvPr id="155" name="Shape 155"/>
          <p:cNvSpPr/>
          <p:nvPr/>
        </p:nvSpPr>
        <p:spPr>
          <a:xfrm>
            <a:off x="5092175" y="2443875"/>
            <a:ext cx="1165800" cy="410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IoT</a:t>
            </a:r>
            <a:br>
              <a:rPr lang="en"/>
            </a:br>
            <a:r>
              <a:rPr lang="en"/>
              <a:t>Interface</a:t>
            </a:r>
          </a:p>
        </p:txBody>
      </p:sp>
      <p:sp>
        <p:nvSpPr>
          <p:cNvPr id="156" name="Shape 156"/>
          <p:cNvSpPr/>
          <p:nvPr/>
        </p:nvSpPr>
        <p:spPr>
          <a:xfrm>
            <a:off x="3644375" y="1758075"/>
            <a:ext cx="1165800" cy="410400"/>
          </a:xfrm>
          <a:prstGeom prst="rect">
            <a:avLst/>
          </a:prstGeom>
          <a:solidFill>
            <a:srgbClr val="F1C23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Temp Monitor</a:t>
            </a:r>
          </a:p>
        </p:txBody>
      </p:sp>
      <p:cxnSp>
        <p:nvCxnSpPr>
          <p:cNvPr id="157" name="Shape 157"/>
          <p:cNvCxnSpPr>
            <a:stCxn id="147" idx="0"/>
            <a:endCxn id="156" idx="0"/>
          </p:cNvCxnSpPr>
          <p:nvPr/>
        </p:nvCxnSpPr>
        <p:spPr>
          <a:xfrm flipH="1" rot="-5400000">
            <a:off x="3541175" y="1072575"/>
            <a:ext cx="600" cy="1371600"/>
          </a:xfrm>
          <a:prstGeom prst="curvedConnector3">
            <a:avLst>
              <a:gd fmla="val -84008333" name="adj1"/>
            </a:avLst>
          </a:prstGeom>
          <a:noFill/>
          <a:ln cap="flat" cmpd="sng" w="28575">
            <a:solidFill>
              <a:srgbClr val="CC4125"/>
            </a:solidFill>
            <a:prstDash val="solid"/>
            <a:round/>
            <a:headEnd len="lg" w="lg" type="none"/>
            <a:tailEnd len="lg" w="lg" type="stealth"/>
          </a:ln>
        </p:spPr>
      </p:cxnSp>
      <p:cxnSp>
        <p:nvCxnSpPr>
          <p:cNvPr id="158" name="Shape 158"/>
          <p:cNvCxnSpPr>
            <a:stCxn id="156" idx="0"/>
            <a:endCxn id="155" idx="3"/>
          </p:cNvCxnSpPr>
          <p:nvPr/>
        </p:nvCxnSpPr>
        <p:spPr>
          <a:xfrm flipH="1" rot="-5400000">
            <a:off x="4797125" y="1188225"/>
            <a:ext cx="891000" cy="2030700"/>
          </a:xfrm>
          <a:prstGeom prst="curvedConnector4">
            <a:avLst>
              <a:gd fmla="val -26726" name="adj1"/>
              <a:gd fmla="val 111726" name="adj2"/>
            </a:avLst>
          </a:prstGeom>
          <a:noFill/>
          <a:ln cap="flat" cmpd="sng" w="28575">
            <a:solidFill>
              <a:srgbClr val="CC4125"/>
            </a:solidFill>
            <a:prstDash val="solid"/>
            <a:round/>
            <a:headEnd len="lg" w="lg" type="none"/>
            <a:tailEnd len="lg" w="lg" type="stealth"/>
          </a:ln>
        </p:spPr>
      </p:cxnSp>
      <p:cxnSp>
        <p:nvCxnSpPr>
          <p:cNvPr id="159" name="Shape 159"/>
          <p:cNvCxnSpPr>
            <a:stCxn id="155" idx="2"/>
            <a:endCxn id="154" idx="2"/>
          </p:cNvCxnSpPr>
          <p:nvPr/>
        </p:nvCxnSpPr>
        <p:spPr>
          <a:xfrm rot="5400000">
            <a:off x="4964975" y="2144775"/>
            <a:ext cx="600" cy="1419600"/>
          </a:xfrm>
          <a:prstGeom prst="curvedConnector3">
            <a:avLst>
              <a:gd fmla="val 39700000" name="adj1"/>
            </a:avLst>
          </a:prstGeom>
          <a:noFill/>
          <a:ln cap="flat" cmpd="sng" w="28575">
            <a:solidFill>
              <a:srgbClr val="CC4125"/>
            </a:solidFill>
            <a:prstDash val="solid"/>
            <a:round/>
            <a:headEnd len="lg" w="lg" type="none"/>
            <a:tailEnd len="lg" w="lg" type="stealth"/>
          </a:ln>
        </p:spPr>
      </p:cxnSp>
      <p:cxnSp>
        <p:nvCxnSpPr>
          <p:cNvPr id="160" name="Shape 160"/>
          <p:cNvCxnSpPr>
            <a:stCxn id="154" idx="0"/>
            <a:endCxn id="155" idx="0"/>
          </p:cNvCxnSpPr>
          <p:nvPr/>
        </p:nvCxnSpPr>
        <p:spPr>
          <a:xfrm flipH="1" rot="-5400000">
            <a:off x="4965025" y="1734450"/>
            <a:ext cx="600" cy="1419600"/>
          </a:xfrm>
          <a:prstGeom prst="curvedConnector3">
            <a:avLst>
              <a:gd fmla="val -39700000" name="adj1"/>
            </a:avLst>
          </a:prstGeom>
          <a:noFill/>
          <a:ln cap="flat" cmpd="sng" w="28575">
            <a:solidFill>
              <a:srgbClr val="CC4125"/>
            </a:solidFill>
            <a:prstDash val="solid"/>
            <a:round/>
            <a:headEnd len="lg" w="lg" type="none"/>
            <a:tailEnd len="lg" w="lg" type="stealth"/>
          </a:ln>
        </p:spPr>
      </p:cxnSp>
      <p:cxnSp>
        <p:nvCxnSpPr>
          <p:cNvPr id="161" name="Shape 161"/>
          <p:cNvCxnSpPr>
            <a:stCxn id="147" idx="2"/>
            <a:endCxn id="154" idx="1"/>
          </p:cNvCxnSpPr>
          <p:nvPr/>
        </p:nvCxnSpPr>
        <p:spPr>
          <a:xfrm flipH="1" rot="-5400000">
            <a:off x="3023825" y="2000325"/>
            <a:ext cx="480600" cy="816900"/>
          </a:xfrm>
          <a:prstGeom prst="curvedConnector2">
            <a:avLst/>
          </a:prstGeom>
          <a:noFill/>
          <a:ln cap="flat" cmpd="sng" w="28575">
            <a:solidFill>
              <a:srgbClr val="CC4125"/>
            </a:solidFill>
            <a:prstDash val="solid"/>
            <a:round/>
            <a:headEnd len="lg" w="lg" type="none"/>
            <a:tailEnd len="lg" w="lg" type="stealth"/>
          </a:ln>
        </p:spPr>
      </p:cxnSp>
      <p:cxnSp>
        <p:nvCxnSpPr>
          <p:cNvPr id="162" name="Shape 162"/>
          <p:cNvCxnSpPr>
            <a:stCxn id="155" idx="2"/>
            <a:endCxn id="153" idx="3"/>
          </p:cNvCxnSpPr>
          <p:nvPr/>
        </p:nvCxnSpPr>
        <p:spPr>
          <a:xfrm rot="5400000">
            <a:off x="5006075" y="2663775"/>
            <a:ext cx="478500" cy="859500"/>
          </a:xfrm>
          <a:prstGeom prst="curvedConnector2">
            <a:avLst/>
          </a:prstGeom>
          <a:noFill/>
          <a:ln cap="flat" cmpd="sng" w="28575">
            <a:solidFill>
              <a:srgbClr val="CC4125"/>
            </a:solidFill>
            <a:prstDash val="solid"/>
            <a:round/>
            <a:headEnd len="lg" w="lg" type="none"/>
            <a:tailEnd len="lg" w="lg" type="stealth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dk1"/>
        </a:solid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Full Topology Uses</a:t>
            </a:r>
          </a:p>
        </p:txBody>
      </p:sp>
      <p:sp>
        <p:nvSpPr>
          <p:cNvPr id="168" name="Shape 168"/>
          <p:cNvSpPr txBox="1"/>
          <p:nvPr>
            <p:ph idx="1" type="body"/>
          </p:nvPr>
        </p:nvSpPr>
        <p:spPr>
          <a:xfrm>
            <a:off x="311700" y="1152475"/>
            <a:ext cx="8520600" cy="3699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rgbClr val="FFFFFF"/>
              </a:buClr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Enable / disable pre-installed features </a:t>
            </a:r>
            <a:b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</a:p>
          <a:p>
            <a:pPr indent="-228600" lvl="0" marL="457200" rtl="0">
              <a:spcBef>
                <a:spcPts val="0"/>
              </a:spcBef>
              <a:buClr>
                <a:srgbClr val="FFFFFF"/>
              </a:buClr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Diagnose transient problems</a:t>
            </a:r>
          </a:p>
          <a:p>
            <a:pPr indent="-228600" lvl="1" marL="914400" rtl="0">
              <a:spcBef>
                <a:spcPts val="0"/>
              </a:spcBef>
              <a:buClr>
                <a:srgbClr val="FFFFFF"/>
              </a:buClr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Composite local analytics</a:t>
            </a:r>
          </a:p>
          <a:p>
            <a:pPr indent="-228600" lvl="1" marL="914400" rtl="0">
              <a:spcBef>
                <a:spcPts val="0"/>
              </a:spcBef>
              <a:buClr>
                <a:srgbClr val="FFFFFF"/>
              </a:buClr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Send enriched data to IoT hub</a:t>
            </a:r>
            <a:b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</a:p>
          <a:p>
            <a:pPr indent="-228600" lvl="0" marL="457200" rtl="0">
              <a:spcBef>
                <a:spcPts val="0"/>
              </a:spcBef>
              <a:buClr>
                <a:srgbClr val="FFFFFF"/>
              </a:buClr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Address locally competing resources</a:t>
            </a:r>
            <a:b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dk1"/>
        </a:solid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Edgent</a:t>
            </a:r>
          </a:p>
        </p:txBody>
      </p:sp>
      <p:sp>
        <p:nvSpPr>
          <p:cNvPr id="174" name="Shape 174"/>
          <p:cNvSpPr txBox="1"/>
          <p:nvPr>
            <p:ph idx="1" type="body"/>
          </p:nvPr>
        </p:nvSpPr>
        <p:spPr>
          <a:xfrm>
            <a:off x="311700" y="1152475"/>
            <a:ext cx="8520600" cy="3699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rgbClr val="FFFFFF"/>
              </a:buClr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Functional flow: Map, Flatmap, Agg, Split, Union, etc</a:t>
            </a:r>
            <a:b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</a:p>
          <a:p>
            <a:pPr indent="-228600" lvl="0" marL="457200" rtl="0">
              <a:spcBef>
                <a:spcPts val="0"/>
              </a:spcBef>
              <a:buClr>
                <a:srgbClr val="FFFFFF"/>
              </a:buClr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Windowing</a:t>
            </a:r>
            <a:b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</a:p>
          <a:p>
            <a:pPr indent="-228600" lvl="0" marL="457200" rtl="0">
              <a:spcBef>
                <a:spcPts val="0"/>
              </a:spcBef>
              <a:buClr>
                <a:srgbClr val="FFFFFF"/>
              </a:buClr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Messaging connections and datastores</a:t>
            </a:r>
          </a:p>
          <a:p>
            <a:pPr indent="-228600" lvl="1" marL="914400" rtl="0">
              <a:spcBef>
                <a:spcPts val="0"/>
              </a:spcBef>
              <a:buClr>
                <a:srgbClr val="FFFFFF"/>
              </a:buClr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Kafka</a:t>
            </a:r>
          </a:p>
          <a:p>
            <a:pPr indent="-228600" lvl="1" marL="914400" rtl="0">
              <a:spcBef>
                <a:spcPts val="0"/>
              </a:spcBef>
              <a:buClr>
                <a:srgbClr val="FFFFFF"/>
              </a:buClr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JDBC</a:t>
            </a:r>
          </a:p>
          <a:p>
            <a:pPr indent="-228600" lvl="1" marL="914400" rtl="0">
              <a:spcBef>
                <a:spcPts val="0"/>
              </a:spcBef>
              <a:buClr>
                <a:srgbClr val="FFFFFF"/>
              </a:buClr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HTTP</a:t>
            </a:r>
          </a:p>
          <a:p>
            <a:pPr indent="-228600" lvl="1" marL="914400" rtl="0">
              <a:spcBef>
                <a:spcPts val="0"/>
              </a:spcBef>
              <a:buClr>
                <a:srgbClr val="FFFFFF"/>
              </a:buClr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Websockets</a:t>
            </a:r>
          </a:p>
          <a:p>
            <a:pPr indent="-228600" lvl="1" marL="914400" rtl="0">
              <a:spcBef>
                <a:spcPts val="0"/>
              </a:spcBef>
              <a:buClr>
                <a:srgbClr val="FFFFFF"/>
              </a:buClr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IBM Watson IoT Platform</a:t>
            </a:r>
            <a:b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</a:p>
          <a:p>
            <a:pPr indent="-228600" lvl="0" marL="457200" rtl="0">
              <a:spcBef>
                <a:spcPts val="0"/>
              </a:spcBef>
              <a:buClr>
                <a:srgbClr val="FFFFFF"/>
              </a:buClr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Micro-kernel style runtime, minimal footprint</a:t>
            </a:r>
            <a:b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dk1"/>
        </a:solid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Features</a:t>
            </a:r>
          </a:p>
        </p:txBody>
      </p:sp>
      <p:sp>
        <p:nvSpPr>
          <p:cNvPr id="180" name="Shape 180"/>
          <p:cNvSpPr txBox="1"/>
          <p:nvPr>
            <p:ph idx="1" type="body"/>
          </p:nvPr>
        </p:nvSpPr>
        <p:spPr>
          <a:xfrm>
            <a:off x="311700" y="1152475"/>
            <a:ext cx="8520600" cy="3699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rgbClr val="FFFFFF"/>
              </a:buClr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Java 8</a:t>
            </a:r>
            <a:b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1" lang="en">
                <a:solidFill>
                  <a:srgbClr val="3C78D8"/>
                </a:solidFill>
                <a:latin typeface="Courier New"/>
                <a:ea typeface="Courier New"/>
                <a:cs typeface="Courier New"/>
                <a:sym typeface="Courier New"/>
              </a:rPr>
              <a:t>temps = temps.filter( t -&gt; t &gt; 35)</a:t>
            </a:r>
            <a:br>
              <a:rPr b="1"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</a:p>
          <a:p>
            <a:pPr indent="-228600" lvl="0" marL="457200" rtl="0">
              <a:spcBef>
                <a:spcPts val="0"/>
              </a:spcBef>
              <a:buClr>
                <a:srgbClr val="FFFFFF"/>
              </a:buClr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Apache Commons Math 3</a:t>
            </a:r>
          </a:p>
          <a:p>
            <a:pPr indent="-228600" lvl="1" marL="914400" rtl="0">
              <a:spcBef>
                <a:spcPts val="0"/>
              </a:spcBef>
              <a:buClr>
                <a:srgbClr val="FFFFFF"/>
              </a:buClr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Windowed aggregates: MAX, MIN, SUM, STDDEV, etc</a:t>
            </a:r>
          </a:p>
          <a:p>
            <a:pPr indent="-228600" lvl="1" marL="914400" rtl="0">
              <a:spcBef>
                <a:spcPts val="0"/>
              </a:spcBef>
              <a:buClr>
                <a:srgbClr val="FFFFFF"/>
              </a:buClr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K-Means clustering</a:t>
            </a:r>
            <a:b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SzPct val="100000"/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Deadbanding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dk1"/>
        </a:solidFill>
      </p:bgPr>
    </p:bg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/>
          <p:nvPr/>
        </p:nvSpPr>
        <p:spPr>
          <a:xfrm>
            <a:off x="389725" y="1510150"/>
            <a:ext cx="8107800" cy="1490700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6" name="Shape 18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Deadbanding</a:t>
            </a:r>
          </a:p>
        </p:txBody>
      </p:sp>
      <p:sp>
        <p:nvSpPr>
          <p:cNvPr id="187" name="Shape 187"/>
          <p:cNvSpPr txBox="1"/>
          <p:nvPr>
            <p:ph idx="1" type="body"/>
          </p:nvPr>
        </p:nvSpPr>
        <p:spPr>
          <a:xfrm>
            <a:off x="311700" y="3554000"/>
            <a:ext cx="8520600" cy="1298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6D9EEB"/>
                </a:solidFill>
                <a:latin typeface="Courier New"/>
                <a:ea typeface="Courier New"/>
                <a:cs typeface="Courier New"/>
                <a:sym typeface="Courier New"/>
              </a:rPr>
              <a:t>temps = </a:t>
            </a:r>
            <a:r>
              <a:rPr b="1" i="1" lang="en">
                <a:solidFill>
                  <a:srgbClr val="6D9EEB"/>
                </a:solidFill>
                <a:latin typeface="Courier New"/>
                <a:ea typeface="Courier New"/>
                <a:cs typeface="Courier New"/>
                <a:sym typeface="Courier New"/>
              </a:rPr>
              <a:t>deadband</a:t>
            </a:r>
            <a:r>
              <a:rPr b="1" lang="en">
                <a:solidFill>
                  <a:srgbClr val="6D9EEB"/>
                </a:solidFill>
                <a:latin typeface="Courier New"/>
                <a:ea typeface="Courier New"/>
                <a:cs typeface="Courier New"/>
                <a:sym typeface="Courier New"/>
              </a:rPr>
              <a:t>( temps, </a:t>
            </a:r>
          </a:p>
          <a:p>
            <a:pPr indent="457200" lvl="0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6D9EEB"/>
                </a:solidFill>
                <a:latin typeface="Courier New"/>
                <a:ea typeface="Courier New"/>
                <a:cs typeface="Courier New"/>
                <a:sym typeface="Courier New"/>
              </a:rPr>
              <a:t>j -&gt; </a:t>
            </a:r>
            <a:r>
              <a:rPr b="1" i="1" lang="en">
                <a:solidFill>
                  <a:srgbClr val="6D9EEB"/>
                </a:solidFill>
                <a:latin typeface="Courier New"/>
                <a:ea typeface="Courier New"/>
                <a:cs typeface="Courier New"/>
                <a:sym typeface="Courier New"/>
              </a:rPr>
              <a:t>getDouble</a:t>
            </a:r>
            <a:r>
              <a:rPr b="1" lang="en">
                <a:solidFill>
                  <a:srgbClr val="6D9EEB"/>
                </a:solidFill>
                <a:latin typeface="Courier New"/>
                <a:ea typeface="Courier New"/>
                <a:cs typeface="Courier New"/>
                <a:sym typeface="Courier New"/>
              </a:rPr>
              <a:t>( j, “value” ),</a:t>
            </a:r>
          </a:p>
          <a:p>
            <a:pPr indent="457200" lvl="0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6D9EEB"/>
                </a:solidFill>
                <a:latin typeface="Courier New"/>
                <a:ea typeface="Courier New"/>
                <a:cs typeface="Courier New"/>
                <a:sym typeface="Courier New"/>
              </a:rPr>
              <a:t>v -&gt; v &gt; 5.0 &amp;&amp; v &lt;= 25.0,</a:t>
            </a:r>
          </a:p>
          <a:p>
            <a:pPr indent="457200" lvl="0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6D9EEB"/>
                </a:solidFill>
                <a:latin typeface="Courier New"/>
                <a:ea typeface="Courier New"/>
                <a:cs typeface="Courier New"/>
                <a:sym typeface="Courier New"/>
              </a:rPr>
              <a:t>20, SECONDS );</a:t>
            </a:r>
          </a:p>
        </p:txBody>
      </p:sp>
      <p:sp>
        <p:nvSpPr>
          <p:cNvPr id="188" name="Shape 188"/>
          <p:cNvSpPr/>
          <p:nvPr/>
        </p:nvSpPr>
        <p:spPr>
          <a:xfrm>
            <a:off x="880075" y="2758250"/>
            <a:ext cx="264900" cy="2529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9" name="Shape 189"/>
          <p:cNvSpPr/>
          <p:nvPr/>
        </p:nvSpPr>
        <p:spPr>
          <a:xfrm>
            <a:off x="1565875" y="2453450"/>
            <a:ext cx="264900" cy="2529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0" name="Shape 190"/>
          <p:cNvSpPr/>
          <p:nvPr/>
        </p:nvSpPr>
        <p:spPr>
          <a:xfrm>
            <a:off x="2023075" y="1691450"/>
            <a:ext cx="264900" cy="2529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1" name="Shape 191"/>
          <p:cNvSpPr/>
          <p:nvPr/>
        </p:nvSpPr>
        <p:spPr>
          <a:xfrm>
            <a:off x="2785075" y="1539050"/>
            <a:ext cx="264900" cy="2529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2" name="Shape 192"/>
          <p:cNvSpPr/>
          <p:nvPr/>
        </p:nvSpPr>
        <p:spPr>
          <a:xfrm>
            <a:off x="4690075" y="2377250"/>
            <a:ext cx="264900" cy="2529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3" name="Shape 193"/>
          <p:cNvSpPr/>
          <p:nvPr/>
        </p:nvSpPr>
        <p:spPr>
          <a:xfrm>
            <a:off x="5452075" y="2605850"/>
            <a:ext cx="264900" cy="2529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4" name="Shape 194"/>
          <p:cNvSpPr/>
          <p:nvPr/>
        </p:nvSpPr>
        <p:spPr>
          <a:xfrm>
            <a:off x="7204675" y="2682050"/>
            <a:ext cx="264900" cy="2529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5" name="Shape 195"/>
          <p:cNvSpPr/>
          <p:nvPr/>
        </p:nvSpPr>
        <p:spPr>
          <a:xfrm>
            <a:off x="511125" y="3305750"/>
            <a:ext cx="84300" cy="723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6" name="Shape 196"/>
          <p:cNvSpPr/>
          <p:nvPr/>
        </p:nvSpPr>
        <p:spPr>
          <a:xfrm>
            <a:off x="3635325" y="1248350"/>
            <a:ext cx="84300" cy="723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7" name="Shape 197"/>
          <p:cNvSpPr/>
          <p:nvPr/>
        </p:nvSpPr>
        <p:spPr>
          <a:xfrm>
            <a:off x="4529850" y="1466750"/>
            <a:ext cx="84300" cy="723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8" name="Shape 198"/>
          <p:cNvSpPr/>
          <p:nvPr/>
        </p:nvSpPr>
        <p:spPr>
          <a:xfrm>
            <a:off x="6226125" y="3305750"/>
            <a:ext cx="84300" cy="723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9" name="Shape 199"/>
          <p:cNvSpPr/>
          <p:nvPr/>
        </p:nvSpPr>
        <p:spPr>
          <a:xfrm>
            <a:off x="6759525" y="3153350"/>
            <a:ext cx="84300" cy="723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0" name="Shape 200"/>
          <p:cNvSpPr/>
          <p:nvPr/>
        </p:nvSpPr>
        <p:spPr>
          <a:xfrm>
            <a:off x="8283525" y="3153350"/>
            <a:ext cx="84300" cy="723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201" name="Shape 201"/>
          <p:cNvCxnSpPr>
            <a:stCxn id="195" idx="6"/>
            <a:endCxn id="188" idx="3"/>
          </p:cNvCxnSpPr>
          <p:nvPr/>
        </p:nvCxnSpPr>
        <p:spPr>
          <a:xfrm flipH="1" rot="10800000">
            <a:off x="595425" y="2974100"/>
            <a:ext cx="323400" cy="36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02" name="Shape 202"/>
          <p:cNvCxnSpPr>
            <a:stCxn id="188" idx="6"/>
            <a:endCxn id="189" idx="3"/>
          </p:cNvCxnSpPr>
          <p:nvPr/>
        </p:nvCxnSpPr>
        <p:spPr>
          <a:xfrm flipH="1" rot="10800000">
            <a:off x="1144975" y="2669300"/>
            <a:ext cx="459600" cy="215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03" name="Shape 203"/>
          <p:cNvCxnSpPr>
            <a:stCxn id="189" idx="7"/>
            <a:endCxn id="190" idx="3"/>
          </p:cNvCxnSpPr>
          <p:nvPr/>
        </p:nvCxnSpPr>
        <p:spPr>
          <a:xfrm flipH="1" rot="10800000">
            <a:off x="1791981" y="1907286"/>
            <a:ext cx="270000" cy="583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04" name="Shape 204"/>
          <p:cNvCxnSpPr>
            <a:stCxn id="190" idx="7"/>
            <a:endCxn id="191" idx="2"/>
          </p:cNvCxnSpPr>
          <p:nvPr/>
        </p:nvCxnSpPr>
        <p:spPr>
          <a:xfrm flipH="1" rot="10800000">
            <a:off x="2249181" y="1665486"/>
            <a:ext cx="535800" cy="6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05" name="Shape 205"/>
          <p:cNvCxnSpPr>
            <a:stCxn id="191" idx="6"/>
            <a:endCxn id="196" idx="7"/>
          </p:cNvCxnSpPr>
          <p:nvPr/>
        </p:nvCxnSpPr>
        <p:spPr>
          <a:xfrm flipH="1" rot="10800000">
            <a:off x="3049975" y="1259000"/>
            <a:ext cx="657300" cy="40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06" name="Shape 206"/>
          <p:cNvCxnSpPr>
            <a:stCxn id="196" idx="5"/>
            <a:endCxn id="197" idx="6"/>
          </p:cNvCxnSpPr>
          <p:nvPr/>
        </p:nvCxnSpPr>
        <p:spPr>
          <a:xfrm>
            <a:off x="3707279" y="1310061"/>
            <a:ext cx="906900" cy="192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07" name="Shape 207"/>
          <p:cNvCxnSpPr>
            <a:stCxn id="197" idx="6"/>
            <a:endCxn id="192" idx="0"/>
          </p:cNvCxnSpPr>
          <p:nvPr/>
        </p:nvCxnSpPr>
        <p:spPr>
          <a:xfrm>
            <a:off x="4614150" y="1502900"/>
            <a:ext cx="208500" cy="874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08" name="Shape 208"/>
          <p:cNvCxnSpPr>
            <a:stCxn id="192" idx="6"/>
            <a:endCxn id="193" idx="1"/>
          </p:cNvCxnSpPr>
          <p:nvPr/>
        </p:nvCxnSpPr>
        <p:spPr>
          <a:xfrm>
            <a:off x="4954975" y="2503700"/>
            <a:ext cx="535800" cy="139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09" name="Shape 209"/>
          <p:cNvCxnSpPr>
            <a:stCxn id="193" idx="5"/>
            <a:endCxn id="198" idx="0"/>
          </p:cNvCxnSpPr>
          <p:nvPr/>
        </p:nvCxnSpPr>
        <p:spPr>
          <a:xfrm>
            <a:off x="5678181" y="2821713"/>
            <a:ext cx="590100" cy="48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10" name="Shape 210"/>
          <p:cNvCxnSpPr>
            <a:stCxn id="198" idx="5"/>
            <a:endCxn id="199" idx="6"/>
          </p:cNvCxnSpPr>
          <p:nvPr/>
        </p:nvCxnSpPr>
        <p:spPr>
          <a:xfrm flipH="1" rot="10800000">
            <a:off x="6298079" y="3189561"/>
            <a:ext cx="545700" cy="17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11" name="Shape 211"/>
          <p:cNvCxnSpPr>
            <a:endCxn id="194" idx="3"/>
          </p:cNvCxnSpPr>
          <p:nvPr/>
        </p:nvCxnSpPr>
        <p:spPr>
          <a:xfrm flipH="1" rot="10800000">
            <a:off x="6843868" y="2897913"/>
            <a:ext cx="399600" cy="291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12" name="Shape 212"/>
          <p:cNvCxnSpPr>
            <a:stCxn id="194" idx="6"/>
            <a:endCxn id="200" idx="6"/>
          </p:cNvCxnSpPr>
          <p:nvPr/>
        </p:nvCxnSpPr>
        <p:spPr>
          <a:xfrm>
            <a:off x="7469575" y="2808500"/>
            <a:ext cx="898200" cy="381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dk1"/>
        </a:solid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IoT vs Big Data</a:t>
            </a:r>
          </a:p>
        </p:txBody>
      </p:sp>
      <p:sp>
        <p:nvSpPr>
          <p:cNvPr id="218" name="Shape 218"/>
          <p:cNvSpPr txBox="1"/>
          <p:nvPr>
            <p:ph idx="1" type="body"/>
          </p:nvPr>
        </p:nvSpPr>
        <p:spPr>
          <a:xfrm>
            <a:off x="311700" y="1152475"/>
            <a:ext cx="8520600" cy="3699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rgbClr val="FFFFFF"/>
              </a:buClr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Big Data =&gt; storage, parallelization, data</a:t>
            </a:r>
          </a:p>
          <a:p>
            <a:pPr indent="-228600" lvl="1" marL="914400" rtl="0">
              <a:spcBef>
                <a:spcPts val="0"/>
              </a:spcBef>
              <a:buClr>
                <a:srgbClr val="FFFFFF"/>
              </a:buClr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Semi-centralized</a:t>
            </a:r>
          </a:p>
          <a:p>
            <a:pPr indent="-228600" lvl="1" marL="914400" rtl="0">
              <a:spcBef>
                <a:spcPts val="0"/>
              </a:spcBef>
              <a:buClr>
                <a:srgbClr val="FFFFFF"/>
              </a:buClr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Trends, global analytics</a:t>
            </a:r>
          </a:p>
          <a:p>
            <a:pPr indent="-228600" lvl="1" marL="914400" rtl="0">
              <a:spcBef>
                <a:spcPts val="0"/>
              </a:spcBef>
              <a:buClr>
                <a:srgbClr val="FFFFFF"/>
              </a:buClr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Visualiztions</a:t>
            </a:r>
            <a:b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</a:p>
          <a:p>
            <a:pPr indent="-228600" lvl="0" marL="457200" rtl="0">
              <a:spcBef>
                <a:spcPts val="0"/>
              </a:spcBef>
              <a:buClr>
                <a:srgbClr val="FFFFFF"/>
              </a:buClr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IoT =&gt; throughput, connectivity, data</a:t>
            </a:r>
          </a:p>
          <a:p>
            <a:pPr indent="-228600" lvl="1" marL="914400" rtl="0">
              <a:spcBef>
                <a:spcPts val="0"/>
              </a:spcBef>
              <a:buClr>
                <a:srgbClr val="FFFFFF"/>
              </a:buClr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Independence</a:t>
            </a:r>
          </a:p>
          <a:p>
            <a:pPr indent="-228600" lvl="1" marL="914400" rtl="0">
              <a:spcBef>
                <a:spcPts val="0"/>
              </a:spcBef>
              <a:buClr>
                <a:srgbClr val="FFFFFF"/>
              </a:buClr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Aggregates =&gt; Big Data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dk1"/>
        </a:solidFill>
      </p:bgPr>
    </p:bg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Raspberry Pi Edgent Demo</a:t>
            </a:r>
          </a:p>
        </p:txBody>
      </p:sp>
      <p:sp>
        <p:nvSpPr>
          <p:cNvPr id="224" name="Shape 224"/>
          <p:cNvSpPr txBox="1"/>
          <p:nvPr>
            <p:ph idx="1" type="body"/>
          </p:nvPr>
        </p:nvSpPr>
        <p:spPr>
          <a:xfrm>
            <a:off x="311700" y="1152475"/>
            <a:ext cx="8520600" cy="3699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Font typeface="Lato"/>
              <a:buAutoNum type="arabicPeriod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Register device at IBM Watson IoT Platform</a:t>
            </a:r>
          </a:p>
          <a:p>
            <a: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Font typeface="Lato"/>
              <a:buAutoNum type="arabicPeriod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Create local config file</a:t>
            </a:r>
          </a:p>
          <a:p>
            <a: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Font typeface="Lato"/>
              <a:buAutoNum type="arabicPeriod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Fork and download Edgent from Git</a:t>
            </a:r>
          </a:p>
          <a:p>
            <a: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Font typeface="Lato"/>
              <a:buAutoNum type="arabicPeriod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Import into Eclipse / Intellij and build via Gradle</a:t>
            </a:r>
          </a:p>
          <a:p>
            <a: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Font typeface="Lato"/>
              <a:buAutoNum type="arabicPeriod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Create Demo project and import dependencies</a:t>
            </a:r>
          </a:p>
          <a:p>
            <a: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Font typeface="Lato"/>
              <a:buAutoNum type="arabicPeriod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Make runnable jar</a:t>
            </a:r>
            <a:b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</a:p>
          <a:p>
            <a: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Font typeface="Lato"/>
              <a:buAutoNum type="arabicPeriod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Configure XQuartz / X11</a:t>
            </a:r>
          </a:p>
          <a:p>
            <a: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Font typeface="Lato"/>
              <a:buAutoNum type="arabicPeriod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</a:t>
            </a: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cp jar and config file to Pi</a:t>
            </a:r>
          </a:p>
          <a:p>
            <a: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Font typeface="Lato"/>
              <a:buAutoNum type="arabicPeriod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ssh to Pi and run the jar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dk1"/>
        </a:solidFill>
      </p:bgPr>
    </p:bg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 Shot 2016-11-02 at 2.54.10 PM.png" id="229" name="Shape 2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0636" y="168824"/>
            <a:ext cx="5582725" cy="480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dk1"/>
        </a:solidFill>
      </p:bgPr>
    </p:bg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 txBox="1"/>
          <p:nvPr>
            <p:ph idx="1" type="body"/>
          </p:nvPr>
        </p:nvSpPr>
        <p:spPr>
          <a:xfrm>
            <a:off x="311700" y="395850"/>
            <a:ext cx="8520600" cy="4380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public static void main(String[] args) {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 if (args.length == 0) {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throw new RuntimeException("input arg must be config file");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 }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 String configFileName = args[0];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 DirectProvider provider = new DirectProvider();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 Topology topology = provider.newTopology("RaspberryPiSensor");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 IotDevice device = new IotpDevice(topology, new File(configFileName));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 TStream&lt;JsonObject&gt; tStream = </a:t>
            </a:r>
            <a:r>
              <a:rPr i="1"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systemInfo</a:t>
            </a: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(topology, 1, TimeUnit.SECONDS);</a:t>
            </a:r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TStream&lt;JsonObject&gt; filteredStream = </a:t>
            </a:r>
            <a:r>
              <a:rPr i="1"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analyze</a:t>
            </a: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(tStream)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 device.events(</a:t>
            </a: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filteredStream</a:t>
            </a: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, "sensor", QoS.FIRE_AND_FORGET);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 tStream.print();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 provider.submit(topology);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</a:p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dk1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Sections</a:t>
            </a:r>
          </a:p>
        </p:txBody>
      </p:sp>
      <p:sp>
        <p:nvSpPr>
          <p:cNvPr id="69" name="Shape 69"/>
          <p:cNvSpPr txBox="1"/>
          <p:nvPr>
            <p:ph idx="1" type="body"/>
          </p:nvPr>
        </p:nvSpPr>
        <p:spPr>
          <a:xfrm>
            <a:off x="311700" y="1152475"/>
            <a:ext cx="8520600" cy="3699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rgbClr val="FFFFFF"/>
              </a:buClr>
              <a:buFont typeface="Lato"/>
              <a:buAutoNum type="arabicPeriod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Intro to IoT</a:t>
            </a:r>
            <a:b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</a:p>
          <a:p>
            <a:pPr indent="-228600" lvl="0" marL="457200" rtl="0">
              <a:spcBef>
                <a:spcPts val="0"/>
              </a:spcBef>
              <a:buClr>
                <a:srgbClr val="FFFFFF"/>
              </a:buClr>
              <a:buFont typeface="Lato"/>
              <a:buAutoNum type="arabicPeriod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Edgent</a:t>
            </a:r>
            <a:b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</a:p>
          <a:p>
            <a:pPr indent="-228600" lvl="0" marL="457200" rtl="0">
              <a:spcBef>
                <a:spcPts val="0"/>
              </a:spcBef>
              <a:buClr>
                <a:srgbClr val="FFFFFF"/>
              </a:buClr>
              <a:buFont typeface="Lato"/>
              <a:buAutoNum type="arabicPeriod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Raspberry Pi Demo</a:t>
            </a:r>
            <a:b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</a:p>
          <a:p>
            <a:pPr indent="-228600" lvl="0" marL="457200">
              <a:spcBef>
                <a:spcPts val="0"/>
              </a:spcBef>
              <a:buClr>
                <a:srgbClr val="FFFFFF"/>
              </a:buClr>
              <a:buFont typeface="Lato"/>
              <a:buAutoNum type="arabicPeriod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Q&amp;A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dk1"/>
        </a:solidFill>
      </p:bgPr>
    </p:bg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hape 239"/>
          <p:cNvSpPr txBox="1"/>
          <p:nvPr>
            <p:ph idx="1" type="body"/>
          </p:nvPr>
        </p:nvSpPr>
        <p:spPr>
          <a:xfrm>
            <a:off x="311700" y="472050"/>
            <a:ext cx="8520600" cy="4380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static TStream&lt;JsonObject&gt; systemInfo(Topology topology, long period, TimeUnit unit) {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 return topology.poll(() -&gt; {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JsonObject piInfo = new JsonObject();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piInfo.addProperty("time", Instant.now().toString());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try {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piInfo.addProperty("cpuTemperature", SystemInfo.getCpuTemperature());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piInfo.addProperty("cpuVoltage", SystemInfo.getCpuVoltage());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} catch (Exception ex) {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throw new RuntimeException(ex);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}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r</a:t>
            </a: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eturn new Pair&lt;&gt;(</a:t>
            </a: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piInfo, shouldSend</a:t>
            </a: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 }, period, unit);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dk1"/>
        </a:solidFill>
      </p:bgPr>
    </p:bg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Watson IoT Platform Demo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dk1"/>
        </a:solidFill>
      </p:bgPr>
    </p:bg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ain_sprinkler-520x245.jpg" id="249" name="Shape 2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5500" y="1404937"/>
            <a:ext cx="4953000" cy="2333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dk1"/>
        </a:solidFill>
      </p:bgPr>
    </p:bg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 Shot 2016-11-02 at 11.54.41 PM.png" id="254" name="Shape 2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09858"/>
            <a:ext cx="9144001" cy="47237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dk1"/>
        </a:solidFill>
      </p:bgPr>
    </p:bg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/>
          <p:nvPr/>
        </p:nvSpPr>
        <p:spPr>
          <a:xfrm>
            <a:off x="1396350" y="2053037"/>
            <a:ext cx="1445675" cy="580225"/>
          </a:xfrm>
          <a:prstGeom prst="flowChart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/>
              <a:t>Update Pi</a:t>
            </a:r>
          </a:p>
        </p:txBody>
      </p:sp>
      <p:sp>
        <p:nvSpPr>
          <p:cNvPr id="260" name="Shape 260"/>
          <p:cNvSpPr/>
          <p:nvPr/>
        </p:nvSpPr>
        <p:spPr>
          <a:xfrm>
            <a:off x="1396350" y="705675"/>
            <a:ext cx="1445675" cy="658925"/>
          </a:xfrm>
          <a:prstGeom prst="flowChartInputOutpu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/>
              <a:t>Sensor Data</a:t>
            </a:r>
          </a:p>
        </p:txBody>
      </p:sp>
      <p:sp>
        <p:nvSpPr>
          <p:cNvPr id="261" name="Shape 261"/>
          <p:cNvSpPr/>
          <p:nvPr/>
        </p:nvSpPr>
        <p:spPr>
          <a:xfrm>
            <a:off x="3449375" y="2053050"/>
            <a:ext cx="1401225" cy="727775"/>
          </a:xfrm>
          <a:prstGeom prst="flowChartDecision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i="1" lang="en" sz="1200"/>
              <a:t>x</a:t>
            </a:r>
            <a:r>
              <a:rPr lang="en" sz="1200"/>
              <a:t> &gt; </a:t>
            </a:r>
            <a:r>
              <a:rPr i="1" lang="en" sz="1200"/>
              <a:t>Tm</a:t>
            </a:r>
          </a:p>
        </p:txBody>
      </p:sp>
      <p:cxnSp>
        <p:nvCxnSpPr>
          <p:cNvPr id="262" name="Shape 262"/>
          <p:cNvCxnSpPr>
            <a:stCxn id="259" idx="3"/>
            <a:endCxn id="261" idx="1"/>
          </p:cNvCxnSpPr>
          <p:nvPr/>
        </p:nvCxnSpPr>
        <p:spPr>
          <a:xfrm>
            <a:off x="2842025" y="2343150"/>
            <a:ext cx="607500" cy="73800"/>
          </a:xfrm>
          <a:prstGeom prst="bentConnector3">
            <a:avLst>
              <a:gd fmla="val 49988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263" name="Shape 263"/>
          <p:cNvCxnSpPr>
            <a:stCxn id="261" idx="2"/>
            <a:endCxn id="259" idx="2"/>
          </p:cNvCxnSpPr>
          <p:nvPr/>
        </p:nvCxnSpPr>
        <p:spPr>
          <a:xfrm flipH="1" rot="5400000">
            <a:off x="3060837" y="1691675"/>
            <a:ext cx="147600" cy="2030700"/>
          </a:xfrm>
          <a:prstGeom prst="bentConnector3">
            <a:avLst>
              <a:gd fmla="val -161331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264" name="Shape 264"/>
          <p:cNvSpPr/>
          <p:nvPr/>
        </p:nvSpPr>
        <p:spPr>
          <a:xfrm>
            <a:off x="5902850" y="2053037"/>
            <a:ext cx="1445675" cy="580225"/>
          </a:xfrm>
          <a:prstGeom prst="flowChart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Update Watson</a:t>
            </a:r>
          </a:p>
        </p:txBody>
      </p:sp>
      <p:cxnSp>
        <p:nvCxnSpPr>
          <p:cNvPr id="265" name="Shape 265"/>
          <p:cNvCxnSpPr>
            <a:stCxn id="261" idx="3"/>
            <a:endCxn id="264" idx="1"/>
          </p:cNvCxnSpPr>
          <p:nvPr/>
        </p:nvCxnSpPr>
        <p:spPr>
          <a:xfrm flipH="1" rot="10800000">
            <a:off x="4850600" y="2343137"/>
            <a:ext cx="1052400" cy="73800"/>
          </a:xfrm>
          <a:prstGeom prst="bentConnector3">
            <a:avLst>
              <a:gd fmla="val 49993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266" name="Shape 266"/>
          <p:cNvSpPr/>
          <p:nvPr/>
        </p:nvSpPr>
        <p:spPr>
          <a:xfrm>
            <a:off x="5902850" y="705675"/>
            <a:ext cx="1445675" cy="658925"/>
          </a:xfrm>
          <a:prstGeom prst="flowChartInputOutpu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Weather Data</a:t>
            </a:r>
          </a:p>
        </p:txBody>
      </p:sp>
      <p:cxnSp>
        <p:nvCxnSpPr>
          <p:cNvPr id="267" name="Shape 267"/>
          <p:cNvCxnSpPr>
            <a:stCxn id="260" idx="3"/>
            <a:endCxn id="259" idx="0"/>
          </p:cNvCxnSpPr>
          <p:nvPr/>
        </p:nvCxnSpPr>
        <p:spPr>
          <a:xfrm flipH="1" rot="-5400000">
            <a:off x="1702670" y="1636550"/>
            <a:ext cx="688500" cy="144600"/>
          </a:xfrm>
          <a:prstGeom prst="bentConnector3">
            <a:avLst>
              <a:gd fmla="val 49995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268" name="Shape 268"/>
          <p:cNvCxnSpPr>
            <a:stCxn id="266" idx="3"/>
            <a:endCxn id="264" idx="0"/>
          </p:cNvCxnSpPr>
          <p:nvPr/>
        </p:nvCxnSpPr>
        <p:spPr>
          <a:xfrm flipH="1" rot="-5400000">
            <a:off x="6209170" y="1636550"/>
            <a:ext cx="688500" cy="144600"/>
          </a:xfrm>
          <a:prstGeom prst="bentConnector3">
            <a:avLst>
              <a:gd fmla="val 49995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269" name="Shape 269"/>
          <p:cNvSpPr/>
          <p:nvPr/>
        </p:nvSpPr>
        <p:spPr>
          <a:xfrm>
            <a:off x="5981525" y="3171500"/>
            <a:ext cx="1288325" cy="727775"/>
          </a:xfrm>
          <a:prstGeom prst="flowChartDecision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i="1" lang="en" sz="1200"/>
              <a:t>x</a:t>
            </a:r>
            <a:r>
              <a:rPr lang="en" sz="1200"/>
              <a:t> &gt; </a:t>
            </a:r>
            <a:r>
              <a:rPr i="1" lang="en" sz="1200"/>
              <a:t>Tw</a:t>
            </a:r>
          </a:p>
        </p:txBody>
      </p:sp>
      <p:cxnSp>
        <p:nvCxnSpPr>
          <p:cNvPr id="270" name="Shape 270"/>
          <p:cNvCxnSpPr>
            <a:stCxn id="264" idx="2"/>
            <a:endCxn id="269" idx="0"/>
          </p:cNvCxnSpPr>
          <p:nvPr/>
        </p:nvCxnSpPr>
        <p:spPr>
          <a:xfrm flipH="1" rot="-5400000">
            <a:off x="6356887" y="2902062"/>
            <a:ext cx="538200" cy="600"/>
          </a:xfrm>
          <a:prstGeom prst="bentConnector3">
            <a:avLst>
              <a:gd fmla="val 50003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71" name="Shape 271"/>
          <p:cNvCxnSpPr>
            <a:stCxn id="269" idx="3"/>
            <a:endCxn id="264" idx="3"/>
          </p:cNvCxnSpPr>
          <p:nvPr/>
        </p:nvCxnSpPr>
        <p:spPr>
          <a:xfrm flipH="1" rot="10800000">
            <a:off x="7269850" y="2343187"/>
            <a:ext cx="78600" cy="1192200"/>
          </a:xfrm>
          <a:prstGeom prst="bentConnector3">
            <a:avLst>
              <a:gd fmla="val 403053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272" name="Shape 272"/>
          <p:cNvCxnSpPr>
            <a:stCxn id="269" idx="2"/>
            <a:endCxn id="259" idx="1"/>
          </p:cNvCxnSpPr>
          <p:nvPr/>
        </p:nvCxnSpPr>
        <p:spPr>
          <a:xfrm flipH="1" rot="5400000">
            <a:off x="3232987" y="506575"/>
            <a:ext cx="1556100" cy="5229300"/>
          </a:xfrm>
          <a:prstGeom prst="bentConnector4">
            <a:avLst>
              <a:gd fmla="val -15303" name="adj1"/>
              <a:gd fmla="val 104554" name="adj2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273" name="Shape 273"/>
          <p:cNvSpPr txBox="1"/>
          <p:nvPr/>
        </p:nvSpPr>
        <p:spPr>
          <a:xfrm>
            <a:off x="4986000" y="2419400"/>
            <a:ext cx="5508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200">
                <a:solidFill>
                  <a:srgbClr val="FFFFFF"/>
                </a:solidFill>
              </a:rPr>
              <a:t>Yes</a:t>
            </a:r>
          </a:p>
        </p:txBody>
      </p:sp>
      <p:sp>
        <p:nvSpPr>
          <p:cNvPr id="274" name="Shape 274"/>
          <p:cNvSpPr txBox="1"/>
          <p:nvPr/>
        </p:nvSpPr>
        <p:spPr>
          <a:xfrm>
            <a:off x="5580975" y="3700375"/>
            <a:ext cx="5508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rgbClr val="FFFFFF"/>
                </a:solidFill>
              </a:rPr>
              <a:t>Yes</a:t>
            </a:r>
          </a:p>
        </p:txBody>
      </p:sp>
      <p:sp>
        <p:nvSpPr>
          <p:cNvPr id="275" name="Shape 275"/>
          <p:cNvSpPr txBox="1"/>
          <p:nvPr/>
        </p:nvSpPr>
        <p:spPr>
          <a:xfrm>
            <a:off x="7641275" y="2709475"/>
            <a:ext cx="5508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rgbClr val="FFFFFF"/>
                </a:solidFill>
              </a:rPr>
              <a:t>No</a:t>
            </a:r>
          </a:p>
        </p:txBody>
      </p:sp>
      <p:sp>
        <p:nvSpPr>
          <p:cNvPr id="276" name="Shape 276"/>
          <p:cNvSpPr txBox="1"/>
          <p:nvPr/>
        </p:nvSpPr>
        <p:spPr>
          <a:xfrm>
            <a:off x="2859250" y="2975000"/>
            <a:ext cx="5508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rgbClr val="FFFFFF"/>
                </a:solidFill>
              </a:rPr>
              <a:t>No</a:t>
            </a:r>
          </a:p>
        </p:txBody>
      </p:sp>
      <p:sp>
        <p:nvSpPr>
          <p:cNvPr id="277" name="Shape 277"/>
          <p:cNvSpPr/>
          <p:nvPr/>
        </p:nvSpPr>
        <p:spPr>
          <a:xfrm>
            <a:off x="990750" y="3474023"/>
            <a:ext cx="1344924" cy="838512"/>
          </a:xfrm>
          <a:prstGeom prst="cloud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/>
              <a:t>Sprinkle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dk1"/>
        </a:solidFill>
      </p:bgPr>
    </p:bg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 txBox="1"/>
          <p:nvPr>
            <p:ph idx="1" type="body"/>
          </p:nvPr>
        </p:nvSpPr>
        <p:spPr>
          <a:xfrm>
            <a:off x="311700" y="383550"/>
            <a:ext cx="8520600" cy="4185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b="1"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https://edgent.apache.org</a:t>
            </a:r>
          </a:p>
          <a:p>
            <a:pPr lvl="0" rtl="0">
              <a:lnSpc>
                <a:spcPct val="100000"/>
              </a:lnSpc>
              <a:spcBef>
                <a:spcPts val="1500"/>
              </a:spcBef>
              <a:spcAft>
                <a:spcPts val="800"/>
              </a:spcAft>
              <a:buNone/>
            </a:pPr>
            <a:r>
              <a:rPr lang="en" sz="2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Hangout: Intro to Apache Edgent</a:t>
            </a:r>
            <a:br>
              <a:rPr lang="en" sz="2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" sz="1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Wednesday, April 13 10am-12pm PDT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2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Hangout: Apache Edgent on Raspberry Pi</a:t>
            </a:r>
            <a:br>
              <a:rPr lang="en" sz="2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" sz="1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Thursday, May 12 10am-11am PDT</a:t>
            </a:r>
            <a:br>
              <a:rPr lang="en" sz="1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2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Big data and the Internet of Things: Two sides of the same coin?</a:t>
            </a:r>
            <a:br>
              <a:rPr lang="en" sz="2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" sz="1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Tamara Dull, SAS Best Practices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Edge Computing</a:t>
            </a:r>
          </a:p>
        </p:txBody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311700" y="1152475"/>
            <a:ext cx="8520600" cy="3699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rgbClr val="FFFFFF"/>
              </a:buClr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Constrained by Cost, Storage, Environment, etc.</a:t>
            </a:r>
            <a:b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</a:t>
            </a:r>
          </a:p>
          <a:p>
            <a:pPr indent="-228600" lvl="0" marL="457200" rtl="0">
              <a:spcBef>
                <a:spcPts val="0"/>
              </a:spcBef>
              <a:buClr>
                <a:srgbClr val="FFFFFF"/>
              </a:buClr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Limited Connectivity to Central Systems</a:t>
            </a:r>
          </a:p>
          <a:p>
            <a:pPr indent="-228600" lvl="1" marL="914400" rtl="0">
              <a:spcBef>
                <a:spcPts val="0"/>
              </a:spcBef>
              <a:buClr>
                <a:srgbClr val="FFFFFF"/>
              </a:buClr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Bandwidth</a:t>
            </a:r>
          </a:p>
          <a:p>
            <a:pPr indent="-228600" lvl="1" marL="914400" rtl="0">
              <a:spcBef>
                <a:spcPts val="0"/>
              </a:spcBef>
              <a:buClr>
                <a:srgbClr val="FFFFFF"/>
              </a:buClr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Connection type (cellular, WiFi, etc)</a:t>
            </a:r>
          </a:p>
          <a:p>
            <a:pPr indent="-228600" lvl="1" marL="914400" rtl="0">
              <a:spcBef>
                <a:spcPts val="0"/>
              </a:spcBef>
              <a:buClr>
                <a:srgbClr val="FFFFFF"/>
              </a:buClr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Signal loss</a:t>
            </a:r>
            <a:b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</a:p>
          <a:p>
            <a:pPr indent="-228600" lvl="0" marL="457200" rtl="0">
              <a:spcBef>
                <a:spcPts val="0"/>
              </a:spcBef>
              <a:buClr>
                <a:srgbClr val="FFFFFF"/>
              </a:buClr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Composed of Local Sensors</a:t>
            </a:r>
            <a:b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</a:p>
          <a:p>
            <a:pPr indent="-228600" lvl="0" marL="457200" rtl="0">
              <a:spcBef>
                <a:spcPts val="0"/>
              </a:spcBef>
              <a:buClr>
                <a:srgbClr val="FFFFFF"/>
              </a:buClr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Mobile or Static</a:t>
            </a:r>
            <a:b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</a:p>
          <a:p>
            <a:pPr indent="-228600" lvl="0" marL="457200" rtl="0">
              <a:spcBef>
                <a:spcPts val="0"/>
              </a:spcBef>
              <a:buClr>
                <a:srgbClr val="FFFFFF"/>
              </a:buClr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Data Throughput Consists of Thousands or Millions of Devices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dk1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Edge Computing Examples</a:t>
            </a:r>
          </a:p>
        </p:txBody>
      </p:sp>
      <p:sp>
        <p:nvSpPr>
          <p:cNvPr id="81" name="Shape 81"/>
          <p:cNvSpPr txBox="1"/>
          <p:nvPr>
            <p:ph idx="1" type="body"/>
          </p:nvPr>
        </p:nvSpPr>
        <p:spPr>
          <a:xfrm>
            <a:off x="311700" y="1152475"/>
            <a:ext cx="8520600" cy="3699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rgbClr val="FFFFFF"/>
              </a:buClr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Vehicle:</a:t>
            </a:r>
          </a:p>
          <a:p>
            <a:pPr indent="-228600" lvl="1" marL="914400" rtl="0">
              <a:spcBef>
                <a:spcPts val="0"/>
              </a:spcBef>
              <a:buClr>
                <a:srgbClr val="FFFFFF"/>
              </a:buClr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Car, commercial truck, plane, drone...</a:t>
            </a:r>
          </a:p>
          <a:p>
            <a:pPr indent="-228600" lvl="1" marL="914400" rtl="0">
              <a:spcBef>
                <a:spcPts val="0"/>
              </a:spcBef>
              <a:buClr>
                <a:srgbClr val="FFFFFF"/>
              </a:buClr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Engine sensor data processed through central bus for potential failure</a:t>
            </a:r>
          </a:p>
          <a:p>
            <a:pPr indent="-228600" lvl="1" marL="914400" rtl="0">
              <a:spcBef>
                <a:spcPts val="0"/>
              </a:spcBef>
              <a:buClr>
                <a:srgbClr val="FFFFFF"/>
              </a:buClr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Mobile: possible signal failure </a:t>
            </a:r>
            <a:b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</a:p>
          <a:p>
            <a:pPr indent="-228600" lvl="0" marL="457200" rtl="0">
              <a:spcBef>
                <a:spcPts val="0"/>
              </a:spcBef>
              <a:buClr>
                <a:srgbClr val="FFFFFF"/>
              </a:buClr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Building: HVAC, motion sensors, climate control…</a:t>
            </a:r>
            <a:b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</a:p>
          <a:p>
            <a:pPr indent="-228600" lvl="0" marL="457200" rtl="0">
              <a:spcBef>
                <a:spcPts val="0"/>
              </a:spcBef>
              <a:buClr>
                <a:srgbClr val="FFFFFF"/>
              </a:buClr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Server: load, CPU temp, rack temp...</a:t>
            </a:r>
            <a:b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</a:p>
          <a:p>
            <a:pPr indent="-228600" lvl="0" marL="457200" rtl="0">
              <a:spcBef>
                <a:spcPts val="0"/>
              </a:spcBef>
              <a:buClr>
                <a:srgbClr val="FFFFFF"/>
              </a:buClr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Smartphone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dk1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Why Compute on Edge Devices</a:t>
            </a:r>
          </a:p>
        </p:txBody>
      </p:sp>
      <p:sp>
        <p:nvSpPr>
          <p:cNvPr id="87" name="Shape 87"/>
          <p:cNvSpPr txBox="1"/>
          <p:nvPr>
            <p:ph idx="1" type="body"/>
          </p:nvPr>
        </p:nvSpPr>
        <p:spPr>
          <a:xfrm>
            <a:off x="311700" y="1152475"/>
            <a:ext cx="8520600" cy="3699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rgbClr val="FFFFFF"/>
              </a:buClr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Reduce Communication</a:t>
            </a:r>
          </a:p>
          <a:p>
            <a:pPr indent="-228600" lvl="1" marL="914400" rtl="0">
              <a:spcBef>
                <a:spcPts val="0"/>
              </a:spcBef>
              <a:buClr>
                <a:srgbClr val="FFFFFF"/>
              </a:buClr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Send relevant data when an event of interest occurs</a:t>
            </a:r>
          </a:p>
          <a:p>
            <a:pPr indent="-228600" lvl="1" marL="914400" rtl="0">
              <a:spcBef>
                <a:spcPts val="0"/>
              </a:spcBef>
              <a:buClr>
                <a:srgbClr val="FFFFFF"/>
              </a:buClr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Heartbeats may not contain enough data or be too late to take action</a:t>
            </a:r>
            <a:b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</a:p>
          <a:p>
            <a:pPr indent="-228600" lvl="0" marL="457200" rtl="0">
              <a:spcBef>
                <a:spcPts val="0"/>
              </a:spcBef>
              <a:buClr>
                <a:srgbClr val="FFFFFF"/>
              </a:buClr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React Locally</a:t>
            </a:r>
          </a:p>
          <a:p>
            <a:pPr indent="-228600" lvl="1" marL="914400" rtl="0">
              <a:spcBef>
                <a:spcPts val="0"/>
              </a:spcBef>
              <a:buClr>
                <a:srgbClr val="FFFFFF"/>
              </a:buClr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More intelligent decision making</a:t>
            </a:r>
          </a:p>
          <a:p>
            <a:pPr indent="-228600" lvl="1" marL="914400" rtl="0">
              <a:spcBef>
                <a:spcPts val="0"/>
              </a:spcBef>
              <a:buClr>
                <a:srgbClr val="FFFFFF"/>
              </a:buClr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Execute analytics while disconnected</a:t>
            </a:r>
            <a:b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</a:p>
          <a:p>
            <a:pPr indent="-228600" lvl="0" marL="457200" rtl="0">
              <a:spcBef>
                <a:spcPts val="0"/>
              </a:spcBef>
              <a:buClr>
                <a:srgbClr val="FFFFFF"/>
              </a:buClr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Collaborate with Related Devices</a:t>
            </a:r>
          </a:p>
          <a:p>
            <a:pPr indent="-228600" lvl="1" marL="914400" rtl="0">
              <a:spcBef>
                <a:spcPts val="0"/>
              </a:spcBef>
              <a:buClr>
                <a:srgbClr val="FFFFFF"/>
              </a:buClr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Learn from devices with similar characteristics</a:t>
            </a:r>
          </a:p>
          <a:p>
            <a:pPr indent="-228600" lvl="1" marL="914400" rtl="0">
              <a:spcBef>
                <a:spcPts val="0"/>
              </a:spcBef>
              <a:buClr>
                <a:srgbClr val="FFFFFF"/>
              </a:buClr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Group by location or use case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dk1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/>
          <p:nvPr/>
        </p:nvSpPr>
        <p:spPr>
          <a:xfrm>
            <a:off x="752450" y="1511675"/>
            <a:ext cx="1627800" cy="16491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Edgent Application</a:t>
            </a:r>
          </a:p>
        </p:txBody>
      </p:sp>
      <p:sp>
        <p:nvSpPr>
          <p:cNvPr id="93" name="Shape 93"/>
          <p:cNvSpPr/>
          <p:nvPr/>
        </p:nvSpPr>
        <p:spPr>
          <a:xfrm>
            <a:off x="3734750" y="1969775"/>
            <a:ext cx="1627800" cy="7554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IoT Message Hub</a:t>
            </a:r>
          </a:p>
        </p:txBody>
      </p:sp>
      <p:sp>
        <p:nvSpPr>
          <p:cNvPr id="94" name="Shape 94"/>
          <p:cNvSpPr/>
          <p:nvPr/>
        </p:nvSpPr>
        <p:spPr>
          <a:xfrm>
            <a:off x="6687550" y="1511675"/>
            <a:ext cx="1627800" cy="16491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Central Analytics</a:t>
            </a:r>
          </a:p>
        </p:txBody>
      </p:sp>
      <p:sp>
        <p:nvSpPr>
          <p:cNvPr id="95" name="Shape 95"/>
          <p:cNvSpPr/>
          <p:nvPr/>
        </p:nvSpPr>
        <p:spPr>
          <a:xfrm>
            <a:off x="2436800" y="1483475"/>
            <a:ext cx="4163700" cy="486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/>
              <a:t>Device Events</a:t>
            </a:r>
          </a:p>
        </p:txBody>
      </p:sp>
      <p:sp>
        <p:nvSpPr>
          <p:cNvPr id="96" name="Shape 96"/>
          <p:cNvSpPr/>
          <p:nvPr/>
        </p:nvSpPr>
        <p:spPr>
          <a:xfrm flipH="1">
            <a:off x="2437474" y="2702675"/>
            <a:ext cx="4163700" cy="486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/>
              <a:t>Device Commands</a:t>
            </a:r>
          </a:p>
        </p:txBody>
      </p:sp>
      <p:sp>
        <p:nvSpPr>
          <p:cNvPr id="97" name="Shape 97"/>
          <p:cNvSpPr/>
          <p:nvPr/>
        </p:nvSpPr>
        <p:spPr>
          <a:xfrm>
            <a:off x="7494900" y="2655575"/>
            <a:ext cx="1241400" cy="898500"/>
          </a:xfrm>
          <a:prstGeom prst="can">
            <a:avLst>
              <a:gd fmla="val 25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/>
              <a:t>Archive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dk1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nnection_diagram.png" id="102" name="Shape 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0236" y="365575"/>
            <a:ext cx="7443526" cy="4473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dk1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Device Model</a:t>
            </a:r>
          </a:p>
        </p:txBody>
      </p:sp>
      <p:sp>
        <p:nvSpPr>
          <p:cNvPr id="108" name="Shape 108"/>
          <p:cNvSpPr txBox="1"/>
          <p:nvPr>
            <p:ph idx="1" type="body"/>
          </p:nvPr>
        </p:nvSpPr>
        <p:spPr>
          <a:xfrm>
            <a:off x="311700" y="1152475"/>
            <a:ext cx="8520600" cy="3699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rgbClr val="FFFFFF"/>
              </a:buClr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Send </a:t>
            </a:r>
            <a:r>
              <a:rPr i="1" lang="en">
                <a:solidFill>
                  <a:srgbClr val="3C78D8"/>
                </a:solidFill>
                <a:latin typeface="Lato"/>
                <a:ea typeface="Lato"/>
                <a:cs typeface="Lato"/>
                <a:sym typeface="Lato"/>
              </a:rPr>
              <a:t>Device Events</a:t>
            </a: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to be Centrally Analyzed</a:t>
            </a:r>
          </a:p>
          <a:p>
            <a:pPr indent="-228600" lvl="1" marL="914400" rtl="0">
              <a:spcBef>
                <a:spcPts val="0"/>
              </a:spcBef>
              <a:buClr>
                <a:srgbClr val="FFFFFF"/>
              </a:buClr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Engine temp when overheating</a:t>
            </a:r>
          </a:p>
          <a:p>
            <a:pPr indent="-228600" lvl="1" marL="914400" rtl="0">
              <a:spcBef>
                <a:spcPts val="0"/>
              </a:spcBef>
              <a:buClr>
                <a:srgbClr val="FFFFFF"/>
              </a:buClr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GPS location change</a:t>
            </a:r>
          </a:p>
          <a:p>
            <a:pPr indent="-228600" lvl="1" marL="914400" rtl="0">
              <a:spcBef>
                <a:spcPts val="0"/>
              </a:spcBef>
              <a:buClr>
                <a:srgbClr val="FFFFFF"/>
              </a:buClr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Moisture sensor threshold met</a:t>
            </a:r>
          </a:p>
          <a:p>
            <a:pPr indent="-228600" lvl="1" marL="914400" rtl="0">
              <a:spcBef>
                <a:spcPts val="0"/>
              </a:spcBef>
              <a:buClr>
                <a:srgbClr val="FFFFFF"/>
              </a:buClr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Edgent application metrics</a:t>
            </a:r>
            <a:b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</a:p>
          <a:p>
            <a:pPr indent="-228600" lvl="0" marL="457200" rtl="0">
              <a:spcBef>
                <a:spcPts val="0"/>
              </a:spcBef>
              <a:buClr>
                <a:srgbClr val="FFFFFF"/>
              </a:buClr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Receive </a:t>
            </a:r>
            <a:r>
              <a:rPr i="1" lang="en">
                <a:solidFill>
                  <a:srgbClr val="3C78D8"/>
                </a:solidFill>
                <a:latin typeface="Lato"/>
                <a:ea typeface="Lato"/>
                <a:cs typeface="Lato"/>
                <a:sym typeface="Lato"/>
              </a:rPr>
              <a:t>Device Commands</a:t>
            </a: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to Alter State</a:t>
            </a:r>
          </a:p>
          <a:p>
            <a:pPr indent="-228600" lvl="1" marL="914400" rtl="0">
              <a:spcBef>
                <a:spcPts val="0"/>
              </a:spcBef>
              <a:buClr>
                <a:srgbClr val="FFFFFF"/>
              </a:buClr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Reduce the max engine revs to reduce chance of failure</a:t>
            </a:r>
          </a:p>
          <a:p>
            <a:pPr indent="-228600" lvl="1" marL="914400" rtl="0">
              <a:spcBef>
                <a:spcPts val="0"/>
              </a:spcBef>
              <a:buClr>
                <a:srgbClr val="FFFFFF"/>
              </a:buClr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Ice ahead!</a:t>
            </a:r>
          </a:p>
          <a:p>
            <a:pPr indent="-228600" lvl="1" marL="914400" rtl="0">
              <a:spcBef>
                <a:spcPts val="0"/>
              </a:spcBef>
              <a:buClr>
                <a:srgbClr val="FFFFFF"/>
              </a:buClr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Increase or decrease poll of engine data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Single Topology</a:t>
            </a:r>
          </a:p>
        </p:txBody>
      </p:sp>
      <p:sp>
        <p:nvSpPr>
          <p:cNvPr id="114" name="Shape 114"/>
          <p:cNvSpPr/>
          <p:nvPr/>
        </p:nvSpPr>
        <p:spPr>
          <a:xfrm>
            <a:off x="464100" y="2121700"/>
            <a:ext cx="1097400" cy="9993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/>
              <a:t>Sensor</a:t>
            </a:r>
          </a:p>
        </p:txBody>
      </p:sp>
      <p:sp>
        <p:nvSpPr>
          <p:cNvPr id="115" name="Shape 115"/>
          <p:cNvSpPr/>
          <p:nvPr/>
        </p:nvSpPr>
        <p:spPr>
          <a:xfrm>
            <a:off x="1841700" y="1661200"/>
            <a:ext cx="4614300" cy="19203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6" name="Shape 116"/>
          <p:cNvSpPr/>
          <p:nvPr/>
        </p:nvSpPr>
        <p:spPr>
          <a:xfrm>
            <a:off x="2272775" y="2062875"/>
            <a:ext cx="1165800" cy="1156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Sensor</a:t>
            </a:r>
          </a:p>
          <a:p>
            <a:pPr lvl="0" algn="ctr">
              <a:spcBef>
                <a:spcPts val="0"/>
              </a:spcBef>
              <a:buNone/>
            </a:pPr>
            <a:r>
              <a:rPr lang="en"/>
              <a:t>Ingestion</a:t>
            </a:r>
          </a:p>
        </p:txBody>
      </p:sp>
      <p:sp>
        <p:nvSpPr>
          <p:cNvPr id="117" name="Shape 117"/>
          <p:cNvSpPr/>
          <p:nvPr/>
        </p:nvSpPr>
        <p:spPr>
          <a:xfrm>
            <a:off x="3565950" y="2043250"/>
            <a:ext cx="1165800" cy="1156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Local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"/>
              <a:t>Analytics</a:t>
            </a:r>
          </a:p>
        </p:txBody>
      </p:sp>
      <p:sp>
        <p:nvSpPr>
          <p:cNvPr id="118" name="Shape 118"/>
          <p:cNvSpPr/>
          <p:nvPr/>
        </p:nvSpPr>
        <p:spPr>
          <a:xfrm>
            <a:off x="4859125" y="2043250"/>
            <a:ext cx="1165800" cy="1156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IoT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"/>
              <a:t>Interface</a:t>
            </a:r>
          </a:p>
        </p:txBody>
      </p:sp>
      <p:sp>
        <p:nvSpPr>
          <p:cNvPr id="119" name="Shape 119"/>
          <p:cNvSpPr/>
          <p:nvPr/>
        </p:nvSpPr>
        <p:spPr>
          <a:xfrm flipH="1">
            <a:off x="6809100" y="2977650"/>
            <a:ext cx="1870800" cy="486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Device Commands</a:t>
            </a:r>
          </a:p>
        </p:txBody>
      </p:sp>
      <p:sp>
        <p:nvSpPr>
          <p:cNvPr id="120" name="Shape 120"/>
          <p:cNvSpPr/>
          <p:nvPr/>
        </p:nvSpPr>
        <p:spPr>
          <a:xfrm>
            <a:off x="6809100" y="1987050"/>
            <a:ext cx="1870800" cy="486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Device Commands</a:t>
            </a:r>
          </a:p>
        </p:txBody>
      </p:sp>
      <p:sp>
        <p:nvSpPr>
          <p:cNvPr id="121" name="Shape 121"/>
          <p:cNvSpPr txBox="1"/>
          <p:nvPr/>
        </p:nvSpPr>
        <p:spPr>
          <a:xfrm>
            <a:off x="842550" y="3860075"/>
            <a:ext cx="3046800" cy="7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311700" y="3395250"/>
            <a:ext cx="8520600" cy="1609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SzPct val="100000"/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Possible single connection to IoT hub</a:t>
            </a: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SzPct val="100000"/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Potential competition with multiple applications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